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wmv" ContentType="video/x-ms-wm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76" r:id="rId2"/>
    <p:sldId id="283" r:id="rId3"/>
    <p:sldId id="296" r:id="rId4"/>
    <p:sldId id="297" r:id="rId5"/>
    <p:sldId id="298" r:id="rId6"/>
    <p:sldId id="302" r:id="rId7"/>
    <p:sldId id="303" r:id="rId8"/>
    <p:sldId id="304" r:id="rId9"/>
    <p:sldId id="299" r:id="rId10"/>
    <p:sldId id="300" r:id="rId11"/>
    <p:sldId id="305" r:id="rId12"/>
    <p:sldId id="301" r:id="rId13"/>
    <p:sldId id="29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7E260A7-26DB-4A5B-AECF-9415B0FA8A3E}">
          <p14:sldIdLst>
            <p14:sldId id="276"/>
            <p14:sldId id="283"/>
            <p14:sldId id="296"/>
            <p14:sldId id="297"/>
            <p14:sldId id="298"/>
            <p14:sldId id="302"/>
            <p14:sldId id="303"/>
            <p14:sldId id="304"/>
            <p14:sldId id="299"/>
            <p14:sldId id="300"/>
            <p14:sldId id="305"/>
            <p14:sldId id="301"/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1800"/>
    <a:srgbClr val="FF6859"/>
    <a:srgbClr val="1F901F"/>
    <a:srgbClr val="70A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81" autoAdjust="0"/>
    <p:restoredTop sz="94780" autoAdjust="0"/>
  </p:normalViewPr>
  <p:slideViewPr>
    <p:cSldViewPr snapToGrid="0">
      <p:cViewPr varScale="1">
        <p:scale>
          <a:sx n="108" d="100"/>
          <a:sy n="108" d="100"/>
        </p:scale>
        <p:origin x="16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eg>
</file>

<file path=ppt/media/image17.jpeg>
</file>

<file path=ppt/media/image18.jpeg>
</file>

<file path=ppt/media/image2.png>
</file>

<file path=ppt/media/image3.svg>
</file>

<file path=ppt/media/image4.png>
</file>

<file path=ppt/media/image5.png>
</file>

<file path=ppt/media/image6.jpeg>
</file>

<file path=ppt/media/image7.jpeg>
</file>

<file path=ppt/media/image8.gif>
</file>

<file path=ppt/media/image9.jpe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45F8AF-3606-4C55-990F-D5EEB2A40B2B}" type="datetimeFigureOut">
              <a:rPr lang="en-CA" smtClean="0"/>
              <a:t>2018-08-13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9439A4-D27E-433B-A15C-9556CE747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836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9439A4-D27E-433B-A15C-9556CE747184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245547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FF14D5-3FEB-4CF9-B855-681A153FD712}" type="datetime1">
              <a:rPr lang="en-CA" smtClean="0"/>
              <a:t>2018-08-13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D623-E9FD-4699-A280-7D973F2FA5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1838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729E0-ED65-4D90-8B9C-7F8DB90048B6}" type="datetime1">
              <a:rPr lang="en-CA" smtClean="0"/>
              <a:t>2018-08-13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D623-E9FD-4699-A280-7D973F2FA5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2953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C350A-CBED-45C6-BF98-1226E19B2766}" type="datetime1">
              <a:rPr lang="en-CA" smtClean="0"/>
              <a:t>2018-08-13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D623-E9FD-4699-A280-7D973F2FA5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5197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96CFDC-0945-45E6-B447-D1F6223F7A00}" type="datetime1">
              <a:rPr lang="en-CA" smtClean="0"/>
              <a:t>2018-08-13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D623-E9FD-4699-A280-7D973F2FA5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5196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78DDB-DCFF-4108-AC49-A694E6C748E5}" type="datetime1">
              <a:rPr lang="en-CA" smtClean="0"/>
              <a:t>2018-08-13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D623-E9FD-4699-A280-7D973F2FA5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44508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1F3AF-BDC6-4FA9-B290-D84A5B2EF66B}" type="datetime1">
              <a:rPr lang="en-CA" smtClean="0"/>
              <a:t>2018-08-13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D623-E9FD-4699-A280-7D973F2FA5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9408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162CC-B66F-4A3D-9F6C-1ED28DBC090C}" type="datetime1">
              <a:rPr lang="en-CA" smtClean="0"/>
              <a:t>2018-08-13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D623-E9FD-4699-A280-7D973F2FA5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84744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EF661-1074-4278-A614-FA0030FB2293}" type="datetime1">
              <a:rPr lang="en-CA" smtClean="0"/>
              <a:t>2018-08-13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D623-E9FD-4699-A280-7D973F2FA5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5639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5C482-3D99-4521-AC77-F90DD92BC7CD}" type="datetime1">
              <a:rPr lang="en-CA" smtClean="0"/>
              <a:t>2018-08-13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D623-E9FD-4699-A280-7D973F2FA5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0381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6F59-2B98-4770-83E2-731D778D69C8}" type="datetime1">
              <a:rPr lang="en-CA" smtClean="0"/>
              <a:t>2018-08-13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D623-E9FD-4699-A280-7D973F2FA5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74151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A3488-C954-4B03-BADA-AFFDD0971DDF}" type="datetime1">
              <a:rPr lang="en-CA" smtClean="0"/>
              <a:t>2018-08-13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D623-E9FD-4699-A280-7D973F2FA5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8746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C51E1-3495-41CD-9A9D-BD2299BDCF07}" type="datetime1">
              <a:rPr lang="en-CA" smtClean="0"/>
              <a:t>2018-08-13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B1D623-E9FD-4699-A280-7D973F2FA57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03872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2.jpg"/><Relationship Id="rId7" Type="http://schemas.openxmlformats.org/officeDocument/2006/relationships/image" Target="../media/image16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Relationship Id="rId9" Type="http://schemas.openxmlformats.org/officeDocument/2006/relationships/image" Target="../media/image18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1273044" y="1587874"/>
            <a:ext cx="9699336" cy="2387600"/>
          </a:xfrm>
        </p:spPr>
        <p:txBody>
          <a:bodyPr>
            <a:normAutofit fontScale="90000"/>
          </a:bodyPr>
          <a:lstStyle/>
          <a:p>
            <a:r>
              <a:rPr lang="en-CA" dirty="0"/>
              <a:t>A compact injection-locked UV laser system for quantum information processing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1550712" y="4611273"/>
            <a:ext cx="9144000" cy="713153"/>
          </a:xfrm>
        </p:spPr>
        <p:txBody>
          <a:bodyPr>
            <a:normAutofit lnSpcReduction="10000"/>
          </a:bodyPr>
          <a:lstStyle/>
          <a:p>
            <a:r>
              <a:rPr lang="en-CA" sz="2000" dirty="0"/>
              <a:t>Nikolay Videnov</a:t>
            </a:r>
          </a:p>
          <a:p>
            <a:r>
              <a:rPr lang="en-CA" sz="2000" dirty="0"/>
              <a:t>Quantum Information with Trapped Ions (QITI) Group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6076" y="5960225"/>
            <a:ext cx="4433272" cy="813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3502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9C1C1-665F-4D6D-9B40-709B63764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928" y="136525"/>
            <a:ext cx="10515600" cy="1325563"/>
          </a:xfrm>
        </p:spPr>
        <p:txBody>
          <a:bodyPr/>
          <a:lstStyle/>
          <a:p>
            <a:r>
              <a:rPr lang="en-CA" dirty="0"/>
              <a:t>Results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C45B19-2F04-4118-830D-DABB190B5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D623-E9FD-4699-A280-7D973F2FA572}" type="slidenum">
              <a:rPr lang="en-CA" smtClean="0"/>
              <a:t>10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503E2A-9D04-4C0D-AF5E-3798B3BFFD5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3501" y="1047565"/>
            <a:ext cx="9437841" cy="5308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372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A0310-7B20-4137-8898-29E46D555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D8D6967-CB4A-4FDC-9344-0FE0BA7EA1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0731" y="1798992"/>
            <a:ext cx="5850538" cy="435133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0007E5-B03A-4365-B511-0703F9D17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D623-E9FD-4699-A280-7D973F2FA572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5342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3EFBF-1F54-47B4-87FD-A9AB19001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Conclusion/Outlook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AA453-F1FC-4743-80B7-AD91B1640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Injection lock?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DB587D-C06E-4993-9957-4861FC5BD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D623-E9FD-4699-A280-7D973F2FA572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1788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0" y="4333570"/>
            <a:ext cx="12192000" cy="2516390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2315258" y="3931298"/>
            <a:ext cx="7631705" cy="442433"/>
            <a:chOff x="1223135" y="4291349"/>
            <a:chExt cx="8307884" cy="541177"/>
          </a:xfrm>
        </p:grpSpPr>
        <p:sp>
          <p:nvSpPr>
            <p:cNvPr id="6" name="TextBox 5"/>
            <p:cNvSpPr txBox="1"/>
            <p:nvPr/>
          </p:nvSpPr>
          <p:spPr>
            <a:xfrm>
              <a:off x="6295245" y="4291349"/>
              <a:ext cx="1010659" cy="432792"/>
            </a:xfrm>
            <a:prstGeom prst="ellipse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Nikolay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317582" y="4303142"/>
              <a:ext cx="1057412" cy="529384"/>
            </a:xfrm>
            <a:prstGeom prst="ellipse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Roland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259708" y="4338141"/>
              <a:ext cx="11622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Gilbert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833492" y="4338141"/>
              <a:ext cx="60144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Nikhil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801396" y="4377393"/>
              <a:ext cx="72962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Sainath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223135" y="4338141"/>
              <a:ext cx="9102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400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Fereshteh</a:t>
              </a: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095348" y="4340423"/>
              <a:ext cx="764673" cy="3764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spcAft>
                  <a:spcPts val="600"/>
                </a:spcAft>
              </a:pPr>
              <a:r>
                <a:rPr lang="en-US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Rajibul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5" name="Content Placeholder 2"/>
          <p:cNvSpPr txBox="1">
            <a:spLocks/>
          </p:cNvSpPr>
          <p:nvPr/>
        </p:nvSpPr>
        <p:spPr>
          <a:xfrm>
            <a:off x="2639855" y="6352252"/>
            <a:ext cx="6971988" cy="434009"/>
          </a:xfrm>
          <a:prstGeom prst="rect">
            <a:avLst/>
          </a:prstGeom>
        </p:spPr>
        <p:txBody>
          <a:bodyPr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CA" sz="6600" dirty="0"/>
              <a:t>THANK YOU</a:t>
            </a:r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5402"/>
            <a:ext cx="12192000" cy="2516390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2310443" y="2673146"/>
            <a:ext cx="7706352" cy="1335440"/>
            <a:chOff x="2308091" y="2691438"/>
            <a:chExt cx="7706352" cy="1335440"/>
          </a:xfrm>
        </p:grpSpPr>
        <p:grpSp>
          <p:nvGrpSpPr>
            <p:cNvPr id="2" name="Group 1"/>
            <p:cNvGrpSpPr/>
            <p:nvPr/>
          </p:nvGrpSpPr>
          <p:grpSpPr>
            <a:xfrm>
              <a:off x="2308091" y="2691438"/>
              <a:ext cx="7706352" cy="1335440"/>
              <a:chOff x="2308091" y="2691438"/>
              <a:chExt cx="7706352" cy="1335440"/>
            </a:xfrm>
          </p:grpSpPr>
          <p:sp>
            <p:nvSpPr>
              <p:cNvPr id="14" name="Right Arrow 13"/>
              <p:cNvSpPr/>
              <p:nvPr/>
            </p:nvSpPr>
            <p:spPr>
              <a:xfrm rot="14327809">
                <a:off x="7752259" y="3279575"/>
                <a:ext cx="1278330" cy="216276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grpSp>
            <p:nvGrpSpPr>
              <p:cNvPr id="16" name="Group 15"/>
              <p:cNvGrpSpPr/>
              <p:nvPr/>
            </p:nvGrpSpPr>
            <p:grpSpPr>
              <a:xfrm>
                <a:off x="6836149" y="2691438"/>
                <a:ext cx="876542" cy="1278330"/>
                <a:chOff x="6701925" y="3031784"/>
                <a:chExt cx="876542" cy="1278330"/>
              </a:xfrm>
            </p:grpSpPr>
            <p:sp>
              <p:nvSpPr>
                <p:cNvPr id="17" name="Right Arrow 16"/>
                <p:cNvSpPr/>
                <p:nvPr/>
              </p:nvSpPr>
              <p:spPr>
                <a:xfrm rot="14688543">
                  <a:off x="6495282" y="3562811"/>
                  <a:ext cx="1278330" cy="216276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pic>
              <p:nvPicPr>
                <p:cNvPr id="18" name="Picture 17"/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798" t="2323" r="15409" b="32915"/>
                <a:stretch/>
              </p:blipFill>
              <p:spPr>
                <a:xfrm>
                  <a:off x="6701925" y="3299890"/>
                  <a:ext cx="876542" cy="865779"/>
                </a:xfrm>
                <a:prstGeom prst="ellipse">
                  <a:avLst/>
                </a:prstGeom>
              </p:spPr>
            </p:pic>
          </p:grpSp>
          <p:grpSp>
            <p:nvGrpSpPr>
              <p:cNvPr id="19" name="Group 18"/>
              <p:cNvGrpSpPr/>
              <p:nvPr/>
            </p:nvGrpSpPr>
            <p:grpSpPr>
              <a:xfrm>
                <a:off x="3355084" y="2695321"/>
                <a:ext cx="973061" cy="1278330"/>
                <a:chOff x="3220860" y="3035667"/>
                <a:chExt cx="973061" cy="1278330"/>
              </a:xfrm>
            </p:grpSpPr>
            <p:sp>
              <p:nvSpPr>
                <p:cNvPr id="20" name="Right Arrow 19"/>
                <p:cNvSpPr/>
                <p:nvPr/>
              </p:nvSpPr>
              <p:spPr>
                <a:xfrm rot="17680045">
                  <a:off x="3038080" y="3566694"/>
                  <a:ext cx="1278330" cy="216276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pic>
              <p:nvPicPr>
                <p:cNvPr id="21" name="Picture 20"/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968" b="25127"/>
                <a:stretch/>
              </p:blipFill>
              <p:spPr>
                <a:xfrm>
                  <a:off x="3220860" y="3299890"/>
                  <a:ext cx="973061" cy="861647"/>
                </a:xfrm>
                <a:prstGeom prst="ellipse">
                  <a:avLst/>
                </a:prstGeom>
              </p:spPr>
            </p:pic>
          </p:grpSp>
          <p:grpSp>
            <p:nvGrpSpPr>
              <p:cNvPr id="22" name="Group 21"/>
              <p:cNvGrpSpPr/>
              <p:nvPr/>
            </p:nvGrpSpPr>
            <p:grpSpPr>
              <a:xfrm>
                <a:off x="4477036" y="2726292"/>
                <a:ext cx="971575" cy="1278330"/>
                <a:chOff x="4342812" y="3066638"/>
                <a:chExt cx="971575" cy="1278330"/>
              </a:xfrm>
            </p:grpSpPr>
            <p:sp>
              <p:nvSpPr>
                <p:cNvPr id="23" name="Right Arrow 22"/>
                <p:cNvSpPr/>
                <p:nvPr/>
              </p:nvSpPr>
              <p:spPr>
                <a:xfrm rot="17697343">
                  <a:off x="4155335" y="3597665"/>
                  <a:ext cx="1278330" cy="216276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pic>
              <p:nvPicPr>
                <p:cNvPr id="24" name="Picture 23"/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1984" t="4064" r="3103" b="21998"/>
                <a:stretch/>
              </p:blipFill>
              <p:spPr>
                <a:xfrm>
                  <a:off x="4342812" y="3313939"/>
                  <a:ext cx="971575" cy="850883"/>
                </a:xfrm>
                <a:prstGeom prst="ellipse">
                  <a:avLst/>
                </a:prstGeom>
              </p:spPr>
            </p:pic>
          </p:grpSp>
          <p:grpSp>
            <p:nvGrpSpPr>
              <p:cNvPr id="25" name="Group 24"/>
              <p:cNvGrpSpPr/>
              <p:nvPr/>
            </p:nvGrpSpPr>
            <p:grpSpPr>
              <a:xfrm>
                <a:off x="9103720" y="2727398"/>
                <a:ext cx="910723" cy="1278330"/>
                <a:chOff x="8969496" y="3067744"/>
                <a:chExt cx="910723" cy="1278330"/>
              </a:xfrm>
            </p:grpSpPr>
            <p:sp>
              <p:nvSpPr>
                <p:cNvPr id="26" name="Right Arrow 25"/>
                <p:cNvSpPr/>
                <p:nvPr/>
              </p:nvSpPr>
              <p:spPr>
                <a:xfrm rot="13966692">
                  <a:off x="8676346" y="3598771"/>
                  <a:ext cx="1278330" cy="216276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pic>
              <p:nvPicPr>
                <p:cNvPr id="27" name="Picture 26"/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1271" t="1" r="14263" b="40221"/>
                <a:stretch/>
              </p:blipFill>
              <p:spPr>
                <a:xfrm>
                  <a:off x="8969496" y="3305270"/>
                  <a:ext cx="910723" cy="856267"/>
                </a:xfrm>
                <a:prstGeom prst="ellipse">
                  <a:avLst/>
                </a:prstGeom>
              </p:spPr>
            </p:pic>
          </p:grpSp>
          <p:grpSp>
            <p:nvGrpSpPr>
              <p:cNvPr id="28" name="Group 27"/>
              <p:cNvGrpSpPr/>
              <p:nvPr/>
            </p:nvGrpSpPr>
            <p:grpSpPr>
              <a:xfrm>
                <a:off x="2308091" y="2707275"/>
                <a:ext cx="959201" cy="1278330"/>
                <a:chOff x="2220011" y="3023860"/>
                <a:chExt cx="959201" cy="1278330"/>
              </a:xfrm>
            </p:grpSpPr>
            <p:sp>
              <p:nvSpPr>
                <p:cNvPr id="29" name="Right Arrow 28"/>
                <p:cNvSpPr/>
                <p:nvPr/>
              </p:nvSpPr>
              <p:spPr>
                <a:xfrm rot="17478970">
                  <a:off x="2060445" y="3554887"/>
                  <a:ext cx="1278330" cy="216276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pic>
              <p:nvPicPr>
                <p:cNvPr id="30" name="Picture 29"/>
                <p:cNvPicPr>
                  <a:picLocks noChangeAspect="1"/>
                </p:cNvPicPr>
                <p:nvPr/>
              </p:nvPicPr>
              <p:blipFill rotWithShape="1"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7535" t="733" r="-11006" b="991"/>
                <a:stretch/>
              </p:blipFill>
              <p:spPr>
                <a:xfrm>
                  <a:off x="2220011" y="3267208"/>
                  <a:ext cx="959201" cy="894329"/>
                </a:xfrm>
                <a:prstGeom prst="flowChartConnector">
                  <a:avLst/>
                </a:prstGeom>
              </p:spPr>
            </p:pic>
          </p:grpSp>
          <p:grpSp>
            <p:nvGrpSpPr>
              <p:cNvPr id="31" name="Group 30"/>
              <p:cNvGrpSpPr/>
              <p:nvPr/>
            </p:nvGrpSpPr>
            <p:grpSpPr>
              <a:xfrm>
                <a:off x="5647483" y="2691438"/>
                <a:ext cx="959898" cy="1278330"/>
                <a:chOff x="5513259" y="3031784"/>
                <a:chExt cx="959898" cy="1278330"/>
              </a:xfrm>
            </p:grpSpPr>
            <p:sp>
              <p:nvSpPr>
                <p:cNvPr id="32" name="Right Arrow 31"/>
                <p:cNvSpPr/>
                <p:nvPr/>
              </p:nvSpPr>
              <p:spPr>
                <a:xfrm rot="16200000">
                  <a:off x="5354043" y="3562811"/>
                  <a:ext cx="1278330" cy="216276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CA"/>
                </a:p>
              </p:txBody>
            </p:sp>
            <p:pic>
              <p:nvPicPr>
                <p:cNvPr id="33" name="Picture 2" descr="Kazi Rajibul  Islam"/>
                <p:cNvPicPr>
                  <a:picLocks noChangeAspect="1" noChangeArrowheads="1"/>
                </p:cNvPicPr>
                <p:nvPr/>
              </p:nvPicPr>
              <p:blipFill rotWithShape="1"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61" t="9450" r="11319" b="25380"/>
                <a:stretch/>
              </p:blipFill>
              <p:spPr bwMode="auto">
                <a:xfrm>
                  <a:off x="5513259" y="3302680"/>
                  <a:ext cx="959898" cy="850758"/>
                </a:xfrm>
                <a:prstGeom prst="flowChartConnector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</p:grpSp>
        <p:pic>
          <p:nvPicPr>
            <p:cNvPr id="2050" name="Picture 2" descr="Roland HablÃ¼tzel"/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5346"/>
            <a:stretch/>
          </p:blipFill>
          <p:spPr bwMode="auto">
            <a:xfrm>
              <a:off x="8013288" y="2959544"/>
              <a:ext cx="801766" cy="906860"/>
            </a:xfrm>
            <a:prstGeom prst="ellipse">
              <a:avLst/>
            </a:prstGeom>
            <a:ln w="63500" cap="rnd"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D623-E9FD-4699-A280-7D973F2FA572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1797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Talk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CA" b="1" dirty="0"/>
              <a:t>Problem we are addressing</a:t>
            </a:r>
          </a:p>
          <a:p>
            <a:pPr lvl="1"/>
            <a:r>
              <a:rPr lang="en-CA" b="1" dirty="0"/>
              <a:t>What is </a:t>
            </a:r>
            <a:r>
              <a:rPr lang="en-CA" b="1" dirty="0" err="1"/>
              <a:t>uv</a:t>
            </a:r>
            <a:r>
              <a:rPr lang="en-CA" b="1" dirty="0"/>
              <a:t> used for</a:t>
            </a:r>
          </a:p>
          <a:p>
            <a:pPr lvl="1"/>
            <a:r>
              <a:rPr lang="en-CA" b="1" dirty="0"/>
              <a:t>Simple requirements</a:t>
            </a:r>
          </a:p>
          <a:p>
            <a:pPr lvl="1"/>
            <a:r>
              <a:rPr lang="en-CA" b="1" dirty="0"/>
              <a:t>A survey of possible solutions with drawbacks</a:t>
            </a:r>
          </a:p>
          <a:p>
            <a:r>
              <a:rPr lang="en-CA" b="1" dirty="0"/>
              <a:t>What is injection locking</a:t>
            </a:r>
          </a:p>
          <a:p>
            <a:pPr lvl="1"/>
            <a:r>
              <a:rPr lang="en-CA" b="1" dirty="0"/>
              <a:t>Surface level</a:t>
            </a:r>
          </a:p>
          <a:p>
            <a:pPr lvl="1"/>
            <a:r>
              <a:rPr lang="en-CA" b="1" dirty="0"/>
              <a:t>Minimal theory</a:t>
            </a:r>
          </a:p>
          <a:p>
            <a:pPr lvl="1"/>
            <a:r>
              <a:rPr lang="en-CA" b="1" dirty="0"/>
              <a:t>Demos of some form ? Graphs ?</a:t>
            </a:r>
          </a:p>
          <a:p>
            <a:r>
              <a:rPr lang="en-CA" b="1" dirty="0"/>
              <a:t>Our design</a:t>
            </a:r>
          </a:p>
          <a:p>
            <a:pPr lvl="1"/>
            <a:r>
              <a:rPr lang="en-CA" b="1" dirty="0"/>
              <a:t>Cooling</a:t>
            </a:r>
          </a:p>
          <a:p>
            <a:pPr lvl="1"/>
            <a:r>
              <a:rPr lang="en-CA" b="1" dirty="0"/>
              <a:t>Challenges</a:t>
            </a:r>
          </a:p>
          <a:p>
            <a:r>
              <a:rPr lang="en-CA" b="1" dirty="0"/>
              <a:t>Results?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D623-E9FD-4699-A280-7D973F2FA572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69794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9F29B-8915-4782-89AF-937EEC115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028" y="285036"/>
            <a:ext cx="10515600" cy="1325563"/>
          </a:xfrm>
        </p:spPr>
        <p:txBody>
          <a:bodyPr/>
          <a:lstStyle/>
          <a:p>
            <a:r>
              <a:rPr lang="en-CA" dirty="0"/>
              <a:t>UV lasers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1BEA15-338A-4375-AFD6-E53E5AC87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028" y="1443885"/>
            <a:ext cx="3218895" cy="4351338"/>
          </a:xfrm>
        </p:spPr>
        <p:txBody>
          <a:bodyPr/>
          <a:lstStyle/>
          <a:p>
            <a:r>
              <a:rPr lang="en-CA" dirty="0"/>
              <a:t>Uses</a:t>
            </a:r>
          </a:p>
          <a:p>
            <a:r>
              <a:rPr lang="en-CA" dirty="0"/>
              <a:t>Getting UV light</a:t>
            </a:r>
          </a:p>
          <a:p>
            <a:pPr lvl="1"/>
            <a:r>
              <a:rPr lang="en-CA" dirty="0"/>
              <a:t>Frequency doubling </a:t>
            </a:r>
            <a:r>
              <a:rPr lang="en-CA" dirty="0" err="1"/>
              <a:t>Ti:sapph</a:t>
            </a:r>
            <a:endParaRPr lang="en-CA" dirty="0"/>
          </a:p>
          <a:p>
            <a:pPr lvl="2"/>
            <a:r>
              <a:rPr lang="en-CA" dirty="0"/>
              <a:t>expensive</a:t>
            </a:r>
          </a:p>
          <a:p>
            <a:pPr lvl="2"/>
            <a:r>
              <a:rPr lang="en-CA" dirty="0"/>
              <a:t>Noisy?</a:t>
            </a:r>
          </a:p>
          <a:p>
            <a:pPr lvl="2"/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4DDA55-E527-4B5A-835A-0B5A6F94F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EB1D623-E9FD-4699-A280-7D973F2FA572}" type="slidenum">
              <a:rPr lang="en-CA" smtClean="0"/>
              <a:t>3</a:t>
            </a:fld>
            <a:endParaRPr lang="en-CA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78B2699-580A-476C-8546-12420DB0BA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37150" y="1308917"/>
            <a:ext cx="8647706" cy="424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84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C1E80-1981-4702-8F4A-EC5759849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Injection Locking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7B44BC-EBB3-4054-B979-BB1CCC25C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err="1"/>
              <a:t>Borad</a:t>
            </a:r>
            <a:r>
              <a:rPr lang="en-CA" dirty="0"/>
              <a:t> strokes injection locking</a:t>
            </a:r>
          </a:p>
          <a:p>
            <a:r>
              <a:rPr lang="en-CA" dirty="0"/>
              <a:t>Alder equations, amplifier filter model?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4E1C13-B90B-4B56-A8AF-74F0027E5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D623-E9FD-4699-A280-7D973F2FA572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5473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9A458-30B4-48A2-ADFE-450096532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Physically realizing Injection Locking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832CC-5E07-4E93-AB03-648B482ED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CA" dirty="0"/>
              <a:t>Cooling considerations</a:t>
            </a:r>
          </a:p>
          <a:p>
            <a:r>
              <a:rPr lang="en-CA" dirty="0"/>
              <a:t>Compactness?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A227B6-4E4B-4115-A153-E9A275A5C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D623-E9FD-4699-A280-7D973F2FA572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77143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9A458-30B4-48A2-ADFE-450096532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Diode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5832CC-5E07-4E93-AB03-648B482EDE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CA" dirty="0"/>
              <a:t>Locking only happens around the free running oscillation frequency of the diode. </a:t>
            </a:r>
          </a:p>
          <a:p>
            <a:r>
              <a:rPr lang="en-CA" dirty="0"/>
              <a:t>Need a laser diode around 369nm</a:t>
            </a:r>
          </a:p>
          <a:p>
            <a:r>
              <a:rPr lang="en-CA" dirty="0"/>
              <a:t>The closest commercially available diode can be frequency selected to ~371nm*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A227B6-4E4B-4115-A153-E9A275A5C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D623-E9FD-4699-A280-7D973F2FA572}" type="slidenum">
              <a:rPr lang="en-CA" smtClean="0"/>
              <a:t>6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08DD7A-2F9D-4AAC-B571-125384C77A0A}"/>
              </a:ext>
            </a:extLst>
          </p:cNvPr>
          <p:cNvSpPr txBox="1"/>
          <p:nvPr/>
        </p:nvSpPr>
        <p:spPr>
          <a:xfrm>
            <a:off x="463240" y="6389965"/>
            <a:ext cx="3118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*Nichia NDU4116 (370-380nm)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DB2089-6223-4EA9-9256-86B00D3C65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4198" y="1382405"/>
            <a:ext cx="5195472" cy="409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162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23081-F227-48B4-BFA0-03432AA41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Cooling Laser Diode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05A8E-D582-44A8-B295-23A13CEA1B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26584" cy="4351338"/>
          </a:xfrm>
        </p:spPr>
        <p:txBody>
          <a:bodyPr/>
          <a:lstStyle/>
          <a:p>
            <a:r>
              <a:rPr lang="en-CA" dirty="0"/>
              <a:t>40°C below lab temperature</a:t>
            </a:r>
          </a:p>
          <a:p>
            <a:pPr lvl="1"/>
            <a:r>
              <a:rPr lang="en-CA" dirty="0"/>
              <a:t>Achievable with Thermoelectric Coolers (Peltier </a:t>
            </a:r>
            <a:r>
              <a:rPr lang="en-CA" dirty="0" err="1"/>
              <a:t>eliments</a:t>
            </a:r>
            <a:r>
              <a:rPr lang="en-CA" dirty="0"/>
              <a:t>)</a:t>
            </a:r>
          </a:p>
          <a:p>
            <a:pPr lvl="1"/>
            <a:r>
              <a:rPr lang="en-CA" dirty="0"/>
              <a:t>Dew point of water in lab is around 12°C</a:t>
            </a:r>
          </a:p>
          <a:p>
            <a:pPr lvl="1"/>
            <a:r>
              <a:rPr lang="en-CA" dirty="0"/>
              <a:t>Condensation and frost will form on the diode</a:t>
            </a:r>
          </a:p>
          <a:p>
            <a:r>
              <a:rPr lang="en-CA" dirty="0"/>
              <a:t>Sealed laser enclosure for cooling </a:t>
            </a:r>
          </a:p>
          <a:p>
            <a:pPr lvl="1"/>
            <a:r>
              <a:rPr lang="en-CA" dirty="0"/>
              <a:t>Electrical and optical feedthrough</a:t>
            </a:r>
          </a:p>
          <a:p>
            <a:pPr lvl="1"/>
            <a:r>
              <a:rPr lang="en-CA" dirty="0"/>
              <a:t>Dry air inlet/outlet</a:t>
            </a:r>
          </a:p>
          <a:p>
            <a:pPr lvl="1"/>
            <a:r>
              <a:rPr lang="en-CA" dirty="0"/>
              <a:t>Good thermal conduction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5A5FE0-6473-464E-B95F-C6B8B78F8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D623-E9FD-4699-A280-7D973F2FA572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8461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190BD-8DDA-4615-B42B-56C994D5E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14E30-FADB-4D31-8529-E822AB5D68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B5C16D-042E-46FC-8916-CAC23018E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D623-E9FD-4699-A280-7D973F2FA572}" type="slidenum">
              <a:rPr lang="en-CA" smtClean="0"/>
              <a:t>8</a:t>
            </a:fld>
            <a:endParaRPr lang="en-CA"/>
          </a:p>
        </p:txBody>
      </p:sp>
      <p:pic>
        <p:nvPicPr>
          <p:cNvPr id="5" name="Storyboard1">
            <a:hlinkClick r:id="" action="ppaction://media"/>
            <a:extLst>
              <a:ext uri="{FF2B5EF4-FFF2-40B4-BE49-F238E27FC236}">
                <a16:creationId xmlns:a16="http://schemas.microsoft.com/office/drawing/2014/main" id="{C52B7D3F-EF1E-415D-B01D-1D4A8610D1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Bookmark 1" time="1718.2735"/>
                    <p14:bmk name="Bookmark 2" time="2649.005"/>
                    <p14:bmk name="Bookmark 3" time="7416.5428"/>
                    <p14:bmk name="Bookmark 4" time="11401.4609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9925" y="0"/>
            <a:ext cx="1085056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786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6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7" fill="hold" display="0">
                      <p:stCondLst>
                        <p:cond delay="indefinite"/>
                      </p:stCondLst>
                    </p:cTn>
                    <p:tgtEl>
                      <p:spTgt spid="5"/>
                    </p:tgtEl>
                  </p:cMediaNode>
                </p:video>
                <p:seq concurrent="1" nextAc="seek">
                  <p:cTn id="8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" fill="hold">
                          <p:stCondLst>
                            <p:cond delay="0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2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1"/>
                      </p:tgtEl>
                    </p:cond>
                  </p:nextCondLst>
                </p:seq>
                <p:seq concurrent="1" nextAc="seek">
                  <p:cTn id="13" restart="whenNotActive" fill="hold" evtFilter="cancelBubble" nodeType="interactiveSeq">
                    <p:stCondLst>
                      <p:cond evt="onMediaBookmark" delay="0">
                        <p:tgtEl>
                          <p14:bmkTgt spid="5" bmkName="Bookmark 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" fill="hold">
                          <p:stCondLst>
                            <p:cond delay="0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17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MediaBookmark" delay="0">
                      <p:tgtEl>
                        <p14:bmkTgt spid="5" bmkName="Bookmark 2"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togglePause">
                                          <p:cBhvr>
                                            <p:cTn id="6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video>
                  <p:cMediaNode vol="80000">
                    <p:cTn id="7" fill="hold" display="0">
                      <p:stCondLst>
                        <p:cond delay="indefinite"/>
                      </p:stCondLst>
                    </p:cTn>
                    <p:tgtEl>
                      <p:spTgt spid="5"/>
                    </p:tgtEl>
                  </p:cMediaNode>
                </p:video>
              </p:childTnLst>
            </p:cTn>
          </p:par>
        </p:tn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2A149-D94E-4787-A369-7A4C382B6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Implementation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FDDAAB9-2874-4639-A73B-F78B63F73E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14003" y="2385880"/>
            <a:ext cx="4352925" cy="244852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1AD73E-B543-4161-AC5F-968BA6984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D623-E9FD-4699-A280-7D973F2FA572}" type="slidenum">
              <a:rPr lang="en-CA" smtClean="0"/>
              <a:t>9</a:t>
            </a:fld>
            <a:endParaRPr lang="en-C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3CC37E5-A60A-4AB2-883E-E5A3C871C7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46" t="11574"/>
          <a:stretch/>
        </p:blipFill>
        <p:spPr>
          <a:xfrm rot="16200000">
            <a:off x="3411742" y="1934032"/>
            <a:ext cx="4352927" cy="334879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6697DB9-0DCC-4513-808E-DBD0DB42DC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6128" y="691085"/>
            <a:ext cx="2440640" cy="2031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785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20803</TotalTime>
  <Words>221</Words>
  <Application>Microsoft Office PowerPoint</Application>
  <PresentationFormat>Widescreen</PresentationFormat>
  <Paragraphs>68</Paragraphs>
  <Slides>13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A compact injection-locked UV laser system for quantum information processing</vt:lpstr>
      <vt:lpstr>Talk outline</vt:lpstr>
      <vt:lpstr>UV lasers</vt:lpstr>
      <vt:lpstr>Injection Locking</vt:lpstr>
      <vt:lpstr>Physically realizing Injection Locking</vt:lpstr>
      <vt:lpstr>Diode Selection</vt:lpstr>
      <vt:lpstr>Cooling Laser Diode</vt:lpstr>
      <vt:lpstr>PowerPoint Presentation</vt:lpstr>
      <vt:lpstr>Implementation</vt:lpstr>
      <vt:lpstr>Results</vt:lpstr>
      <vt:lpstr>Results</vt:lpstr>
      <vt:lpstr>Conclusion/Outlook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Sainath Motlakunta</dc:creator>
  <cp:lastModifiedBy>Nikolay Nikolaev Videnov</cp:lastModifiedBy>
  <cp:revision>423</cp:revision>
  <dcterms:created xsi:type="dcterms:W3CDTF">2018-06-06T22:18:44Z</dcterms:created>
  <dcterms:modified xsi:type="dcterms:W3CDTF">2018-08-14T11:41:31Z</dcterms:modified>
</cp:coreProperties>
</file>

<file path=docProps/thumbnail.jpeg>
</file>